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9" r:id="rId3"/>
    <p:sldId id="266" r:id="rId4"/>
    <p:sldId id="280" r:id="rId5"/>
    <p:sldId id="267" r:id="rId6"/>
    <p:sldId id="281" r:id="rId7"/>
    <p:sldId id="263" r:id="rId8"/>
    <p:sldId id="282" r:id="rId9"/>
    <p:sldId id="262" r:id="rId10"/>
    <p:sldId id="28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5" autoAdjust="0"/>
    <p:restoredTop sz="67487" autoAdjust="0"/>
  </p:normalViewPr>
  <p:slideViewPr>
    <p:cSldViewPr snapToGrid="0">
      <p:cViewPr>
        <p:scale>
          <a:sx n="83" d="100"/>
          <a:sy n="83" d="100"/>
        </p:scale>
        <p:origin x="270" y="-120"/>
      </p:cViewPr>
      <p:guideLst>
        <p:guide orient="horz" pos="2160"/>
        <p:guide pos="3840"/>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7/11/2024</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7/11/2024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Segoe UI" panose="020B0502040204020203" pitchFamily="34" charset="0"/>
                <a:cs typeface="Segoe UI" panose="020B0502040204020203" pitchFamily="34" charset="0"/>
              </a:rPr>
              <a:t>After consulting a variety of sources, you will need to narrow your topic.  For example, the topic of internet safety is huge, but you could narrow that topic to include internet safety in regards to social media apps that teenagers are using heavily.  A topic like that is more specific and will be relevant to your peers.  Some questions to think about to help you narrow your topic: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interest me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will interest my audience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will the audience find more engaging? Shocking? Inspiring?</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4224310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Now, that you have narrowed your topic, you will want to organize your research in a structure that works.  There are some common organizational patterns based on the kind of research you are doing.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Organizational Structures: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Cause and Effect- this kind of structure is great for explaining the causes and effects of a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Compare and Contrast- in this pattern you highlight the similarities and differences of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Explain process- this structure is great for outlining a series of steps to follow;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Definition- if you want to make sure your audience understands what something is using illustrations, meanings, clarifying misconceptions, you may want to use this structure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Classification- a common organizational structure is grouping like topics or facts from the research together.  For instance, in the internet safety about social media apps, you may organize the research where you look at each social media app one at a time</a:t>
            </a:r>
          </a:p>
        </p:txBody>
      </p:sp>
      <p:sp>
        <p:nvSpPr>
          <p:cNvPr id="4" name="Slide Number Placeholder 3"/>
          <p:cNvSpPr>
            <a:spLocks noGrp="1"/>
          </p:cNvSpPr>
          <p:nvPr>
            <p:ph type="sldNum" sz="quarter" idx="10"/>
          </p:nvPr>
        </p:nvSpPr>
        <p:spPr/>
        <p:txBody>
          <a:bodyPr/>
          <a:lstStyle/>
          <a:p>
            <a:fld id="{BC849E9A-41F7-4779-A581-48A7C374A227}" type="slidenum">
              <a:rPr lang="en-US" smtClean="0"/>
              <a:t>7</a:t>
            </a:fld>
            <a:endParaRPr lang="en-US" dirty="0"/>
          </a:p>
        </p:txBody>
      </p:sp>
    </p:spTree>
    <p:extLst>
      <p:ext uri="{BB962C8B-B14F-4D97-AF65-F5344CB8AC3E}">
        <p14:creationId xmlns:p14="http://schemas.microsoft.com/office/powerpoint/2010/main" val="182534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9</a:t>
            </a:fld>
            <a:endParaRPr lang="en-US" dirty="0"/>
          </a:p>
        </p:txBody>
      </p:sp>
    </p:spTree>
    <p:extLst>
      <p:ext uri="{BB962C8B-B14F-4D97-AF65-F5344CB8AC3E}">
        <p14:creationId xmlns:p14="http://schemas.microsoft.com/office/powerpoint/2010/main" val="1335805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11</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7/11/2024</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7/11/2024</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anchor="t">
            <a:normAutofit/>
          </a:bodyPr>
          <a:lstStyle/>
          <a:p>
            <a:pPr algn="l"/>
            <a:r>
              <a:rPr lang="en-US" sz="4400" dirty="0">
                <a:latin typeface="Work Sans Medium" pitchFamily="2" charset="0"/>
                <a:cs typeface="Segoe UI" panose="020B0502040204020203" pitchFamily="34" charset="0"/>
              </a:rPr>
              <a:t>[NAME] Library Board Presentation</a:t>
            </a: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B0F0B-74CF-C23C-84E6-6A4FD7A5BE35}"/>
              </a:ext>
            </a:extLst>
          </p:cNvPr>
          <p:cNvSpPr>
            <a:spLocks noGrp="1"/>
          </p:cNvSpPr>
          <p:nvPr>
            <p:ph type="title"/>
          </p:nvPr>
        </p:nvSpPr>
        <p:spPr/>
        <p:txBody>
          <a:bodyPr/>
          <a:lstStyle/>
          <a:p>
            <a:r>
              <a:rPr lang="en-CA" dirty="0">
                <a:latin typeface="Work Sans Medium" pitchFamily="2" charset="0"/>
              </a:rPr>
              <a:t>2023 BUDGET</a:t>
            </a:r>
          </a:p>
        </p:txBody>
      </p:sp>
      <p:sp>
        <p:nvSpPr>
          <p:cNvPr id="3" name="Content Placeholder 2">
            <a:extLst>
              <a:ext uri="{FF2B5EF4-FFF2-40B4-BE49-F238E27FC236}">
                <a16:creationId xmlns:a16="http://schemas.microsoft.com/office/drawing/2014/main" id="{D6BCB671-2F59-96E3-8EFE-A23B612ABD8D}"/>
              </a:ext>
            </a:extLst>
          </p:cNvPr>
          <p:cNvSpPr>
            <a:spLocks noGrp="1"/>
          </p:cNvSpPr>
          <p:nvPr>
            <p:ph idx="1"/>
          </p:nvPr>
        </p:nvSpPr>
        <p:spPr/>
        <p:txBody>
          <a:bodyPr/>
          <a:lstStyle/>
          <a:p>
            <a:r>
              <a:rPr lang="en-CA" dirty="0">
                <a:latin typeface="Work Sans Medium" pitchFamily="2" charset="0"/>
              </a:rPr>
              <a:t>Outline your 2023 budget requirements</a:t>
            </a:r>
          </a:p>
          <a:p>
            <a:r>
              <a:rPr lang="en-CA" dirty="0">
                <a:latin typeface="Work Sans Medium" pitchFamily="2" charset="0"/>
              </a:rPr>
              <a:t>Link any increases to supporting municipal priorities</a:t>
            </a:r>
          </a:p>
          <a:p>
            <a:endParaRPr lang="en-CA" dirty="0">
              <a:latin typeface="Work Sans Medium" pitchFamily="2" charset="0"/>
            </a:endParaRPr>
          </a:p>
          <a:p>
            <a:r>
              <a:rPr lang="en-CA" dirty="0">
                <a:latin typeface="Work Sans Medium" pitchFamily="2" charset="0"/>
              </a:rPr>
              <a:t>Be prepared to answer any questions or objections. What have you been asked before by Councillors? What initiatives in your budget are new?</a:t>
            </a:r>
          </a:p>
          <a:p>
            <a:pPr marL="0" indent="0">
              <a:buNone/>
            </a:pPr>
            <a:endParaRPr lang="en-CA" dirty="0"/>
          </a:p>
        </p:txBody>
      </p:sp>
    </p:spTree>
    <p:extLst>
      <p:ext uri="{BB962C8B-B14F-4D97-AF65-F5344CB8AC3E}">
        <p14:creationId xmlns:p14="http://schemas.microsoft.com/office/powerpoint/2010/main" val="293463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a:solidFill>
                  <a:srgbClr val="FFFFFF"/>
                </a:solidFill>
                <a:latin typeface="Work Sans Medium" pitchFamily="2" charset="0"/>
                <a:cs typeface="Segoe UI" panose="020B0502040204020203" pitchFamily="34" charset="0"/>
              </a:rPr>
              <a:t>[NAME] LIBRARY</a:t>
            </a:r>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rmAutofit/>
          </a:bodyPr>
          <a:lstStyle/>
          <a:p>
            <a:r>
              <a:rPr lang="en-US" sz="2000" dirty="0">
                <a:solidFill>
                  <a:srgbClr val="E7E6E6"/>
                </a:solidFill>
                <a:latin typeface="Work Sans Medium" pitchFamily="2" charset="0"/>
                <a:cs typeface="Segoe UI" panose="020B0502040204020203" pitchFamily="34" charset="0"/>
              </a:rPr>
              <a:t>ESSENTIAL TO [MUNICIPALITY’S] QUALITY OF LIFE</a:t>
            </a: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EE308A-50FB-6AF4-0D75-ED083ACDBA56}"/>
              </a:ext>
            </a:extLst>
          </p:cNvPr>
          <p:cNvSpPr>
            <a:spLocks noGrp="1"/>
          </p:cNvSpPr>
          <p:nvPr>
            <p:ph type="sldNum" sz="quarter" idx="12"/>
          </p:nvPr>
        </p:nvSpPr>
        <p:spPr/>
        <p:txBody>
          <a:bodyPr/>
          <a:lstStyle/>
          <a:p>
            <a:fld id="{295F2E31-8BD7-4686-969D-F8DD4164579D}" type="slidenum">
              <a:rPr lang="en-CA" smtClean="0"/>
              <a:t>2</a:t>
            </a:fld>
            <a:endParaRPr lang="en-CA"/>
          </a:p>
        </p:txBody>
      </p:sp>
      <p:sp>
        <p:nvSpPr>
          <p:cNvPr id="2" name="TextBox 1">
            <a:extLst>
              <a:ext uri="{FF2B5EF4-FFF2-40B4-BE49-F238E27FC236}">
                <a16:creationId xmlns:a16="http://schemas.microsoft.com/office/drawing/2014/main" id="{238FBD1C-AFED-875D-4694-FEE295519788}"/>
              </a:ext>
            </a:extLst>
          </p:cNvPr>
          <p:cNvSpPr txBox="1"/>
          <p:nvPr/>
        </p:nvSpPr>
        <p:spPr>
          <a:xfrm>
            <a:off x="651436" y="1274563"/>
            <a:ext cx="4207435" cy="4401205"/>
          </a:xfrm>
          <a:prstGeom prst="rect">
            <a:avLst/>
          </a:prstGeom>
          <a:noFill/>
        </p:spPr>
        <p:txBody>
          <a:bodyPr wrap="square" rtlCol="0">
            <a:spAutoFit/>
          </a:bodyPr>
          <a:lstStyle/>
          <a:p>
            <a:r>
              <a:rPr lang="en-CA" sz="2800" dirty="0">
                <a:latin typeface="Work Sans Light" pitchFamily="2" charset="0"/>
              </a:rPr>
              <a:t>Our library is a member of the </a:t>
            </a:r>
            <a:r>
              <a:rPr lang="en-CA" sz="2800" dirty="0" err="1">
                <a:latin typeface="Work Sans Light" pitchFamily="2" charset="0"/>
              </a:rPr>
              <a:t>Yellowhead</a:t>
            </a:r>
            <a:r>
              <a:rPr lang="en-CA" sz="2800" dirty="0">
                <a:latin typeface="Work Sans Light" pitchFamily="2" charset="0"/>
              </a:rPr>
              <a:t> Regional Library System.</a:t>
            </a:r>
          </a:p>
          <a:p>
            <a:endParaRPr lang="en-CA" sz="2800" dirty="0">
              <a:latin typeface="Work Sans Light" pitchFamily="2" charset="0"/>
            </a:endParaRPr>
          </a:p>
          <a:p>
            <a:r>
              <a:rPr lang="en-CA" sz="2800" dirty="0">
                <a:latin typeface="Work Sans Light" pitchFamily="2" charset="0"/>
              </a:rPr>
              <a:t>They created this graphic to better explain libraries’ role and impact on communities.</a:t>
            </a:r>
          </a:p>
        </p:txBody>
      </p:sp>
      <p:pic>
        <p:nvPicPr>
          <p:cNvPr id="7" name="Content Placeholder 6">
            <a:extLst>
              <a:ext uri="{FF2B5EF4-FFF2-40B4-BE49-F238E27FC236}">
                <a16:creationId xmlns:a16="http://schemas.microsoft.com/office/drawing/2014/main" id="{91BFB9AF-5CE6-45E4-8FCA-37D1E268454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012203" y="792848"/>
            <a:ext cx="5074804" cy="5272301"/>
          </a:xfrm>
        </p:spPr>
      </p:pic>
    </p:spTree>
    <p:extLst>
      <p:ext uri="{BB962C8B-B14F-4D97-AF65-F5344CB8AC3E}">
        <p14:creationId xmlns:p14="http://schemas.microsoft.com/office/powerpoint/2010/main" val="425794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2257214" y="2694018"/>
            <a:ext cx="5406902" cy="1469965"/>
          </a:xfrm>
        </p:spPr>
        <p:txBody>
          <a:bodyPr anchor="ctr">
            <a:normAutofit/>
          </a:bodyPr>
          <a:lstStyle/>
          <a:p>
            <a:r>
              <a:rPr lang="en-US" sz="4000" dirty="0">
                <a:latin typeface="Work Sans Medium" pitchFamily="2" charset="0"/>
                <a:cs typeface="Segoe UI" panose="020B0502040204020203" pitchFamily="34" charset="0"/>
              </a:rPr>
              <a:t>2022 YTD Results</a:t>
            </a: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8165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57D19-B7A6-1CB2-C966-EFAFC923546A}"/>
              </a:ext>
            </a:extLst>
          </p:cNvPr>
          <p:cNvSpPr>
            <a:spLocks noGrp="1"/>
          </p:cNvSpPr>
          <p:nvPr>
            <p:ph type="title"/>
          </p:nvPr>
        </p:nvSpPr>
        <p:spPr/>
        <p:txBody>
          <a:bodyPr/>
          <a:lstStyle/>
          <a:p>
            <a:r>
              <a:rPr lang="en-CA" dirty="0">
                <a:latin typeface="Work Sans Medium" pitchFamily="2" charset="0"/>
              </a:rPr>
              <a:t>2022 Statistics</a:t>
            </a:r>
          </a:p>
        </p:txBody>
      </p:sp>
      <p:sp>
        <p:nvSpPr>
          <p:cNvPr id="3" name="Content Placeholder 2">
            <a:extLst>
              <a:ext uri="{FF2B5EF4-FFF2-40B4-BE49-F238E27FC236}">
                <a16:creationId xmlns:a16="http://schemas.microsoft.com/office/drawing/2014/main" id="{B2CC23AA-3E3D-F430-72E1-76618DDFA761}"/>
              </a:ext>
            </a:extLst>
          </p:cNvPr>
          <p:cNvSpPr>
            <a:spLocks noGrp="1"/>
          </p:cNvSpPr>
          <p:nvPr>
            <p:ph idx="1"/>
          </p:nvPr>
        </p:nvSpPr>
        <p:spPr/>
        <p:txBody>
          <a:bodyPr/>
          <a:lstStyle/>
          <a:p>
            <a:r>
              <a:rPr lang="en-CA" dirty="0">
                <a:latin typeface="Work Sans Medium" pitchFamily="2" charset="0"/>
              </a:rPr>
              <a:t>Create an infographic or chart to show your stats, including things like:</a:t>
            </a:r>
          </a:p>
          <a:p>
            <a:r>
              <a:rPr lang="en-CA" dirty="0">
                <a:latin typeface="Work Sans Medium" pitchFamily="2" charset="0"/>
              </a:rPr>
              <a:t>Number of library cards (trending up or down?)</a:t>
            </a:r>
          </a:p>
          <a:p>
            <a:r>
              <a:rPr lang="en-CA" dirty="0">
                <a:latin typeface="Work Sans Medium" pitchFamily="2" charset="0"/>
              </a:rPr>
              <a:t>Number of items borrowed</a:t>
            </a:r>
          </a:p>
          <a:p>
            <a:r>
              <a:rPr lang="en-CA" dirty="0">
                <a:latin typeface="Work Sans Medium" pitchFamily="2" charset="0"/>
              </a:rPr>
              <a:t>Number of programs offered</a:t>
            </a:r>
          </a:p>
          <a:p>
            <a:r>
              <a:rPr lang="en-CA" dirty="0">
                <a:latin typeface="Work Sans Medium" pitchFamily="2" charset="0"/>
              </a:rPr>
              <a:t>Examples/stories of impacts for all ages (toddlers, children, youth, adults, seniors)</a:t>
            </a:r>
          </a:p>
        </p:txBody>
      </p:sp>
    </p:spTree>
    <p:extLst>
      <p:ext uri="{BB962C8B-B14F-4D97-AF65-F5344CB8AC3E}">
        <p14:creationId xmlns:p14="http://schemas.microsoft.com/office/powerpoint/2010/main" val="354649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CEF4-01D3-4AF7-9E84-F43030ACA972}"/>
              </a:ext>
            </a:extLst>
          </p:cNvPr>
          <p:cNvSpPr>
            <a:spLocks noGrp="1"/>
          </p:cNvSpPr>
          <p:nvPr>
            <p:ph type="title"/>
          </p:nvPr>
        </p:nvSpPr>
        <p:spPr>
          <a:xfrm>
            <a:off x="2257214" y="2694018"/>
            <a:ext cx="5406902" cy="1469965"/>
          </a:xfrm>
        </p:spPr>
        <p:txBody>
          <a:bodyPr anchor="ctr">
            <a:normAutofit/>
          </a:bodyPr>
          <a:lstStyle/>
          <a:p>
            <a:r>
              <a:rPr lang="en-US" dirty="0">
                <a:latin typeface="Work Sans Medium" pitchFamily="2" charset="0"/>
                <a:cs typeface="Segoe UI" panose="020B0502040204020203" pitchFamily="34" charset="0"/>
              </a:rPr>
              <a:t>2023 Plans</a:t>
            </a:r>
          </a:p>
        </p:txBody>
      </p:sp>
      <p:pic>
        <p:nvPicPr>
          <p:cNvPr id="4" name="Graphic 3" descr="Books on Shelf">
            <a:extLst>
              <a:ext uri="{FF2B5EF4-FFF2-40B4-BE49-F238E27FC236}">
                <a16:creationId xmlns:a16="http://schemas.microsoft.com/office/drawing/2014/main" id="{3DE94ADA-0031-43D4-A79A-B89B9599308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Content Placeholder 2">
            <a:extLst>
              <a:ext uri="{FF2B5EF4-FFF2-40B4-BE49-F238E27FC236}">
                <a16:creationId xmlns:a16="http://schemas.microsoft.com/office/drawing/2014/main" id="{31EFD88C-EC41-4850-9D1D-676D6AEE0358}"/>
              </a:ext>
            </a:extLst>
          </p:cNvPr>
          <p:cNvSpPr>
            <a:spLocks noGrp="1"/>
          </p:cNvSpPr>
          <p:nvPr>
            <p:ph idx="1"/>
          </p:nvPr>
        </p:nvSpPr>
        <p:spPr>
          <a:xfrm>
            <a:off x="2257214" y="3875955"/>
            <a:ext cx="5406902" cy="1688746"/>
          </a:xfrm>
        </p:spPr>
        <p:txBody>
          <a:bodyPr vert="horz" lIns="91440" tIns="45720" rIns="91440" bIns="45720" rtlCol="0" anchor="t">
            <a:normAutofit/>
          </a:bodyPr>
          <a:lstStyle/>
          <a:p>
            <a:pPr marL="0" indent="0">
              <a:buNone/>
            </a:pPr>
            <a:r>
              <a:rPr lang="en-US" dirty="0">
                <a:latin typeface="Work Sans Medium" pitchFamily="2" charset="0"/>
                <a:cs typeface="Segoe UI" panose="020B0502040204020203" pitchFamily="34" charset="0"/>
              </a:rPr>
              <a:t>Libraries support education, employment, economic development and much more.</a:t>
            </a:r>
          </a:p>
        </p:txBody>
      </p:sp>
      <p:pic>
        <p:nvPicPr>
          <p:cNvPr id="8" name="Graphic 7">
            <a:extLst>
              <a:ext uri="{FF2B5EF4-FFF2-40B4-BE49-F238E27FC236}">
                <a16:creationId xmlns:a16="http://schemas.microsoft.com/office/drawing/2014/main" id="{984A409A-26BF-476C-858A-CFA0EBFAB6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9707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21C6E-B271-5070-46E8-299B82CF59FA}"/>
              </a:ext>
            </a:extLst>
          </p:cNvPr>
          <p:cNvSpPr>
            <a:spLocks noGrp="1"/>
          </p:cNvSpPr>
          <p:nvPr>
            <p:ph type="title"/>
          </p:nvPr>
        </p:nvSpPr>
        <p:spPr/>
        <p:txBody>
          <a:bodyPr/>
          <a:lstStyle/>
          <a:p>
            <a:r>
              <a:rPr lang="en-CA" dirty="0">
                <a:latin typeface="Work Sans Medium" pitchFamily="2" charset="0"/>
              </a:rPr>
              <a:t>2023 Plan of Service</a:t>
            </a:r>
          </a:p>
        </p:txBody>
      </p:sp>
      <p:sp>
        <p:nvSpPr>
          <p:cNvPr id="3" name="Content Placeholder 2">
            <a:extLst>
              <a:ext uri="{FF2B5EF4-FFF2-40B4-BE49-F238E27FC236}">
                <a16:creationId xmlns:a16="http://schemas.microsoft.com/office/drawing/2014/main" id="{03D3FA41-0E6C-B6C5-5E61-AD4667DBDAF9}"/>
              </a:ext>
            </a:extLst>
          </p:cNvPr>
          <p:cNvSpPr>
            <a:spLocks noGrp="1"/>
          </p:cNvSpPr>
          <p:nvPr>
            <p:ph idx="1"/>
          </p:nvPr>
        </p:nvSpPr>
        <p:spPr/>
        <p:txBody>
          <a:bodyPr/>
          <a:lstStyle/>
          <a:p>
            <a:r>
              <a:rPr lang="en-CA" dirty="0">
                <a:latin typeface="Work Sans Medium" pitchFamily="2" charset="0"/>
              </a:rPr>
              <a:t>INSERT INFO ABOUT YOUR PLAN OF SERVICE</a:t>
            </a:r>
          </a:p>
        </p:txBody>
      </p:sp>
    </p:spTree>
    <p:extLst>
      <p:ext uri="{BB962C8B-B14F-4D97-AF65-F5344CB8AC3E}">
        <p14:creationId xmlns:p14="http://schemas.microsoft.com/office/powerpoint/2010/main" val="355616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48CF1-C72A-4313-8FC7-BF6DD4642AFE}"/>
              </a:ext>
            </a:extLst>
          </p:cNvPr>
          <p:cNvSpPr>
            <a:spLocks noGrp="1"/>
          </p:cNvSpPr>
          <p:nvPr>
            <p:ph type="title"/>
          </p:nvPr>
        </p:nvSpPr>
        <p:spPr>
          <a:xfrm>
            <a:off x="2165533" y="2507675"/>
            <a:ext cx="6303126" cy="1469965"/>
          </a:xfrm>
        </p:spPr>
        <p:txBody>
          <a:bodyPr anchor="ctr">
            <a:normAutofit/>
          </a:bodyPr>
          <a:lstStyle/>
          <a:p>
            <a:r>
              <a:rPr lang="en-US" sz="4000" dirty="0">
                <a:latin typeface="Work Sans Medium" pitchFamily="2" charset="0"/>
                <a:cs typeface="Segoe UI" panose="020B0502040204020203" pitchFamily="34" charset="0"/>
              </a:rPr>
              <a:t>Supporting your priorities</a:t>
            </a:r>
          </a:p>
        </p:txBody>
      </p:sp>
      <p:pic>
        <p:nvPicPr>
          <p:cNvPr id="4" name="Graphic 3" descr="Blackboard">
            <a:extLst>
              <a:ext uri="{FF2B5EF4-FFF2-40B4-BE49-F238E27FC236}">
                <a16:creationId xmlns:a16="http://schemas.microsoft.com/office/drawing/2014/main" id="{A4298283-DDB8-4365-95A1-90935E16BE2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6" name="Content Placeholder 5">
            <a:extLst>
              <a:ext uri="{FF2B5EF4-FFF2-40B4-BE49-F238E27FC236}">
                <a16:creationId xmlns:a16="http://schemas.microsoft.com/office/drawing/2014/main" id="{C856D755-2374-40B4-B692-603C5E927388}"/>
              </a:ext>
            </a:extLst>
          </p:cNvPr>
          <p:cNvSpPr>
            <a:spLocks noGrp="1"/>
          </p:cNvSpPr>
          <p:nvPr>
            <p:ph idx="1"/>
          </p:nvPr>
        </p:nvSpPr>
        <p:spPr>
          <a:xfrm>
            <a:off x="2165533" y="3977640"/>
            <a:ext cx="4923693" cy="2292717"/>
          </a:xfrm>
        </p:spPr>
        <p:txBody>
          <a:bodyPr vert="horz" lIns="91440" tIns="45720" rIns="91440" bIns="45720" rtlCol="0" anchor="t">
            <a:normAutofit/>
          </a:bodyPr>
          <a:lstStyle/>
          <a:p>
            <a:pPr marL="0" indent="0">
              <a:spcAft>
                <a:spcPts val="600"/>
              </a:spcAft>
              <a:buNone/>
            </a:pPr>
            <a:r>
              <a:rPr lang="en-US" sz="2400" dirty="0">
                <a:latin typeface="Work Sans Medium" pitchFamily="2" charset="0"/>
                <a:cs typeface="Segoe UI" panose="020B0502040204020203" pitchFamily="34" charset="0"/>
              </a:rPr>
              <a:t>Libraries are community hubs that provide information, social connections, and programs that support </a:t>
            </a:r>
            <a:r>
              <a:rPr lang="en-US" sz="2400" i="1" dirty="0">
                <a:latin typeface="Work Sans Medium" pitchFamily="2" charset="0"/>
                <a:cs typeface="Segoe UI" panose="020B0502040204020203" pitchFamily="34" charset="0"/>
              </a:rPr>
              <a:t>your</a:t>
            </a:r>
            <a:r>
              <a:rPr lang="en-US" sz="2400" dirty="0">
                <a:latin typeface="Work Sans Medium" pitchFamily="2" charset="0"/>
                <a:cs typeface="Segoe UI" panose="020B0502040204020203" pitchFamily="34" charset="0"/>
              </a:rPr>
              <a:t> priorities.</a:t>
            </a:r>
          </a:p>
          <a:p>
            <a:endParaRPr lang="en-US" dirty="0">
              <a:latin typeface="Segoe UI" panose="020B0502040204020203" pitchFamily="34" charset="0"/>
              <a:cs typeface="Segoe UI" panose="020B0502040204020203" pitchFamily="34" charset="0"/>
            </a:endParaRPr>
          </a:p>
        </p:txBody>
      </p:sp>
      <p:pic>
        <p:nvPicPr>
          <p:cNvPr id="8" name="Graphic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51489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5B7A9-C88D-3D9A-419F-0F95F1BDE5A4}"/>
              </a:ext>
            </a:extLst>
          </p:cNvPr>
          <p:cNvSpPr>
            <a:spLocks noGrp="1"/>
          </p:cNvSpPr>
          <p:nvPr>
            <p:ph type="title"/>
          </p:nvPr>
        </p:nvSpPr>
        <p:spPr/>
        <p:txBody>
          <a:bodyPr>
            <a:normAutofit/>
          </a:bodyPr>
          <a:lstStyle/>
          <a:p>
            <a:r>
              <a:rPr lang="en-CA" sz="4000" dirty="0">
                <a:latin typeface="Work Sans Medium" pitchFamily="2" charset="0"/>
              </a:rPr>
              <a:t>[NAME] LIBRARY SUPPORTS MUNICIPAL PRIORITIES</a:t>
            </a:r>
          </a:p>
        </p:txBody>
      </p:sp>
      <p:sp>
        <p:nvSpPr>
          <p:cNvPr id="3" name="Content Placeholder 2">
            <a:extLst>
              <a:ext uri="{FF2B5EF4-FFF2-40B4-BE49-F238E27FC236}">
                <a16:creationId xmlns:a16="http://schemas.microsoft.com/office/drawing/2014/main" id="{3CA7C554-960C-7D79-892B-0DBD9E1A3A19}"/>
              </a:ext>
            </a:extLst>
          </p:cNvPr>
          <p:cNvSpPr>
            <a:spLocks noGrp="1"/>
          </p:cNvSpPr>
          <p:nvPr>
            <p:ph idx="1"/>
          </p:nvPr>
        </p:nvSpPr>
        <p:spPr/>
        <p:txBody>
          <a:bodyPr/>
          <a:lstStyle/>
          <a:p>
            <a:r>
              <a:rPr lang="en-CA" dirty="0">
                <a:latin typeface="Work Sans Medium" pitchFamily="2" charset="0"/>
              </a:rPr>
              <a:t>SHOW LINKS TO MUNICIPAL STRATEGIC PLAN PRIORITIES</a:t>
            </a:r>
          </a:p>
          <a:p>
            <a:r>
              <a:rPr lang="en-CA" dirty="0">
                <a:latin typeface="Work Sans Medium" pitchFamily="2" charset="0"/>
              </a:rPr>
              <a:t>FOR EXAMPLE, economic development, safety, quality of life, youth programs, etc.</a:t>
            </a:r>
          </a:p>
        </p:txBody>
      </p:sp>
    </p:spTree>
    <p:extLst>
      <p:ext uri="{BB962C8B-B14F-4D97-AF65-F5344CB8AC3E}">
        <p14:creationId xmlns:p14="http://schemas.microsoft.com/office/powerpoint/2010/main" val="397706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2257214" y="2694018"/>
            <a:ext cx="5406902" cy="1469965"/>
          </a:xfrm>
        </p:spPr>
        <p:txBody>
          <a:bodyPr anchor="ctr">
            <a:normAutofit fontScale="90000"/>
          </a:bodyPr>
          <a:lstStyle/>
          <a:p>
            <a:r>
              <a:rPr lang="en-US" dirty="0">
                <a:latin typeface="Work Sans Medium" pitchFamily="2" charset="0"/>
                <a:cs typeface="Segoe UI" panose="020B0502040204020203" pitchFamily="34" charset="0"/>
              </a:rPr>
              <a:t>Residents agree</a:t>
            </a:r>
            <a:br>
              <a:rPr lang="en-US" dirty="0">
                <a:latin typeface="Work Sans Medium" pitchFamily="2" charset="0"/>
                <a:cs typeface="Segoe UI" panose="020B0502040204020203" pitchFamily="34" charset="0"/>
              </a:rPr>
            </a:br>
            <a:r>
              <a:rPr lang="en-US" dirty="0">
                <a:latin typeface="Work Sans Medium" pitchFamily="2" charset="0"/>
                <a:cs typeface="Segoe UI" panose="020B0502040204020203" pitchFamily="34" charset="0"/>
              </a:rPr>
              <a:t>that libraries are important</a:t>
            </a: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2257215" y="4352917"/>
            <a:ext cx="5406902" cy="1688746"/>
          </a:xfrm>
        </p:spPr>
        <p:txBody>
          <a:bodyPr vert="horz" lIns="91440" tIns="45720" rIns="91440" bIns="45720" rtlCol="0" anchor="t">
            <a:normAutofit/>
          </a:bodyPr>
          <a:lstStyle/>
          <a:p>
            <a:pPr marL="0" indent="0">
              <a:buNone/>
            </a:pPr>
            <a:r>
              <a:rPr lang="en-US" sz="2000" dirty="0">
                <a:latin typeface="Work Sans Medium" pitchFamily="2" charset="0"/>
              </a:rPr>
              <a:t>INSERT QUOTES FROM PATRONS OR PROMINENT PEOPLE IN THE COMMUNITY</a:t>
            </a:r>
          </a:p>
        </p:txBody>
      </p:sp>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880909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win32_fixed.potx" id="{FFA6945E-0D2E-49A3-B8AE-0157B47B7617}" vid="{3D53E5D5-FE42-40E3-89B4-70F55FAC32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Library Budget Presentation to Council TEMPLATE - YRL</Template>
  <TotalTime>5</TotalTime>
  <Words>1437</Words>
  <Application>Microsoft Office PowerPoint</Application>
  <PresentationFormat>Widescreen</PresentationFormat>
  <Paragraphs>83</Paragraphs>
  <Slides>11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Segoe UI</vt:lpstr>
      <vt:lpstr>Work Sans Light</vt:lpstr>
      <vt:lpstr>Work Sans Medium</vt:lpstr>
      <vt:lpstr>Office Theme</vt:lpstr>
      <vt:lpstr>[NAME] Library Board Presentation</vt:lpstr>
      <vt:lpstr>PowerPoint Presentation</vt:lpstr>
      <vt:lpstr>2022 YTD Results</vt:lpstr>
      <vt:lpstr>2022 Statistics</vt:lpstr>
      <vt:lpstr>2023 Plans</vt:lpstr>
      <vt:lpstr>2023 Plan of Service</vt:lpstr>
      <vt:lpstr>Supporting your priorities</vt:lpstr>
      <vt:lpstr>[NAME] LIBRARY SUPPORTS MUNICIPAL PRIORITIES</vt:lpstr>
      <vt:lpstr>Residents agree that libraries are important</vt:lpstr>
      <vt:lpstr>2023 BUDGET</vt:lpstr>
      <vt:lpstr>[NAME] LIBRARY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Laura Peters</dc:creator>
  <cp:lastModifiedBy>Laura Peters</cp:lastModifiedBy>
  <cp:revision>1</cp:revision>
  <dcterms:created xsi:type="dcterms:W3CDTF">2024-07-11T16:06:26Z</dcterms:created>
  <dcterms:modified xsi:type="dcterms:W3CDTF">2024-07-11T16:11:45Z</dcterms:modified>
</cp:coreProperties>
</file>