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9" r:id="rId3"/>
    <p:sldId id="266" r:id="rId4"/>
    <p:sldId id="280" r:id="rId5"/>
    <p:sldId id="267" r:id="rId6"/>
    <p:sldId id="281" r:id="rId7"/>
    <p:sldId id="263" r:id="rId8"/>
    <p:sldId id="282" r:id="rId9"/>
    <p:sldId id="262" r:id="rId10"/>
    <p:sldId id="28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67487" autoAdjust="0"/>
  </p:normalViewPr>
  <p:slideViewPr>
    <p:cSldViewPr snapToGrid="0">
      <p:cViewPr>
        <p:scale>
          <a:sx n="83" d="100"/>
          <a:sy n="83" d="100"/>
        </p:scale>
        <p:origin x="270" y="-120"/>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7/11/2024</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7/11/2024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11</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7/11/2024</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7/11/2024</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Work Sans Medium" pitchFamily="2" charset="0"/>
                <a:cs typeface="Segoe UI" panose="020B0502040204020203" pitchFamily="34" charset="0"/>
              </a:rPr>
              <a:t>[NAME] Library Board Presentation</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0F0B-74CF-C23C-84E6-6A4FD7A5BE35}"/>
              </a:ext>
            </a:extLst>
          </p:cNvPr>
          <p:cNvSpPr>
            <a:spLocks noGrp="1"/>
          </p:cNvSpPr>
          <p:nvPr>
            <p:ph type="title"/>
          </p:nvPr>
        </p:nvSpPr>
        <p:spPr/>
        <p:txBody>
          <a:bodyPr/>
          <a:lstStyle/>
          <a:p>
            <a:r>
              <a:rPr lang="en-CA" dirty="0">
                <a:latin typeface="Work Sans Medium" pitchFamily="2" charset="0"/>
              </a:rPr>
              <a:t>2023 BUDGET</a:t>
            </a:r>
          </a:p>
        </p:txBody>
      </p:sp>
      <p:sp>
        <p:nvSpPr>
          <p:cNvPr id="3" name="Content Placeholder 2">
            <a:extLst>
              <a:ext uri="{FF2B5EF4-FFF2-40B4-BE49-F238E27FC236}">
                <a16:creationId xmlns:a16="http://schemas.microsoft.com/office/drawing/2014/main" id="{D6BCB671-2F59-96E3-8EFE-A23B612ABD8D}"/>
              </a:ext>
            </a:extLst>
          </p:cNvPr>
          <p:cNvSpPr>
            <a:spLocks noGrp="1"/>
          </p:cNvSpPr>
          <p:nvPr>
            <p:ph idx="1"/>
          </p:nvPr>
        </p:nvSpPr>
        <p:spPr/>
        <p:txBody>
          <a:bodyPr/>
          <a:lstStyle/>
          <a:p>
            <a:r>
              <a:rPr lang="en-CA" dirty="0">
                <a:latin typeface="Work Sans Medium" pitchFamily="2" charset="0"/>
              </a:rPr>
              <a:t>Outline your 2023 budget requirements</a:t>
            </a:r>
          </a:p>
          <a:p>
            <a:r>
              <a:rPr lang="en-CA" dirty="0">
                <a:latin typeface="Work Sans Medium" pitchFamily="2" charset="0"/>
              </a:rPr>
              <a:t>Link any increases to supporting municipal priorities</a:t>
            </a:r>
          </a:p>
          <a:p>
            <a:endParaRPr lang="en-CA" dirty="0">
              <a:latin typeface="Work Sans Medium" pitchFamily="2" charset="0"/>
            </a:endParaRPr>
          </a:p>
          <a:p>
            <a:r>
              <a:rPr lang="en-CA" dirty="0">
                <a:latin typeface="Work Sans Medium" pitchFamily="2" charset="0"/>
              </a:rPr>
              <a:t>Be prepared to answer any questions or objections. What have you been asked before by Councillors? What initiatives in your budget are new?</a:t>
            </a:r>
          </a:p>
          <a:p>
            <a:pPr marL="0" indent="0">
              <a:buNone/>
            </a:pPr>
            <a:endParaRPr lang="en-CA" dirty="0"/>
          </a:p>
        </p:txBody>
      </p:sp>
    </p:spTree>
    <p:extLst>
      <p:ext uri="{BB962C8B-B14F-4D97-AF65-F5344CB8AC3E}">
        <p14:creationId xmlns:p14="http://schemas.microsoft.com/office/powerpoint/2010/main" val="293463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latin typeface="Work Sans Medium" pitchFamily="2" charset="0"/>
                <a:cs typeface="Segoe UI" panose="020B0502040204020203" pitchFamily="34" charset="0"/>
              </a:rPr>
              <a:t>[NAME] LIBRARY</a:t>
            </a: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r>
              <a:rPr lang="en-US" sz="2000" dirty="0">
                <a:solidFill>
                  <a:srgbClr val="E7E6E6"/>
                </a:solidFill>
                <a:latin typeface="Work Sans Medium" pitchFamily="2" charset="0"/>
                <a:cs typeface="Segoe UI" panose="020B0502040204020203" pitchFamily="34" charset="0"/>
              </a:rPr>
              <a:t>ESSENTIAL TO [MUNICIPALITY’S] QUALITY OF LIFE</a:t>
            </a: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EE308A-50FB-6AF4-0D75-ED083ACDBA56}"/>
              </a:ext>
            </a:extLst>
          </p:cNvPr>
          <p:cNvSpPr>
            <a:spLocks noGrp="1"/>
          </p:cNvSpPr>
          <p:nvPr>
            <p:ph type="sldNum" sz="quarter" idx="12"/>
          </p:nvPr>
        </p:nvSpPr>
        <p:spPr/>
        <p:txBody>
          <a:bodyPr/>
          <a:lstStyle/>
          <a:p>
            <a:fld id="{295F2E31-8BD7-4686-969D-F8DD4164579D}" type="slidenum">
              <a:rPr lang="en-CA" smtClean="0"/>
              <a:t>2</a:t>
            </a:fld>
            <a:endParaRPr lang="en-CA"/>
          </a:p>
        </p:txBody>
      </p:sp>
      <p:sp>
        <p:nvSpPr>
          <p:cNvPr id="2" name="TextBox 1">
            <a:extLst>
              <a:ext uri="{FF2B5EF4-FFF2-40B4-BE49-F238E27FC236}">
                <a16:creationId xmlns:a16="http://schemas.microsoft.com/office/drawing/2014/main" id="{238FBD1C-AFED-875D-4694-FEE295519788}"/>
              </a:ext>
            </a:extLst>
          </p:cNvPr>
          <p:cNvSpPr txBox="1"/>
          <p:nvPr/>
        </p:nvSpPr>
        <p:spPr>
          <a:xfrm>
            <a:off x="651436" y="1274563"/>
            <a:ext cx="4207435" cy="4401205"/>
          </a:xfrm>
          <a:prstGeom prst="rect">
            <a:avLst/>
          </a:prstGeom>
          <a:noFill/>
        </p:spPr>
        <p:txBody>
          <a:bodyPr wrap="square" rtlCol="0">
            <a:spAutoFit/>
          </a:bodyPr>
          <a:lstStyle/>
          <a:p>
            <a:r>
              <a:rPr lang="en-CA" sz="2800" dirty="0">
                <a:latin typeface="Work Sans Light" pitchFamily="2" charset="0"/>
              </a:rPr>
              <a:t>Our library is a member of the </a:t>
            </a:r>
            <a:r>
              <a:rPr lang="en-CA" sz="2800" dirty="0" err="1">
                <a:latin typeface="Work Sans Light" pitchFamily="2" charset="0"/>
              </a:rPr>
              <a:t>Yellowhead</a:t>
            </a:r>
            <a:r>
              <a:rPr lang="en-CA" sz="2800" dirty="0">
                <a:latin typeface="Work Sans Light" pitchFamily="2" charset="0"/>
              </a:rPr>
              <a:t> Regional Library System.</a:t>
            </a:r>
          </a:p>
          <a:p>
            <a:endParaRPr lang="en-CA" sz="2800" dirty="0">
              <a:latin typeface="Work Sans Light" pitchFamily="2" charset="0"/>
            </a:endParaRPr>
          </a:p>
          <a:p>
            <a:r>
              <a:rPr lang="en-CA" sz="2800" dirty="0">
                <a:latin typeface="Work Sans Light" pitchFamily="2" charset="0"/>
              </a:rPr>
              <a:t>They created this graphic to better explain libraries’ role and impact on communities.</a:t>
            </a:r>
          </a:p>
        </p:txBody>
      </p:sp>
      <p:pic>
        <p:nvPicPr>
          <p:cNvPr id="7" name="Content Placeholder 6">
            <a:extLst>
              <a:ext uri="{FF2B5EF4-FFF2-40B4-BE49-F238E27FC236}">
                <a16:creationId xmlns:a16="http://schemas.microsoft.com/office/drawing/2014/main" id="{91BFB9AF-5CE6-45E4-8FCA-37D1E268454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12203" y="792848"/>
            <a:ext cx="5074804" cy="5272301"/>
          </a:xfrm>
        </p:spPr>
      </p:pic>
    </p:spTree>
    <p:extLst>
      <p:ext uri="{BB962C8B-B14F-4D97-AF65-F5344CB8AC3E}">
        <p14:creationId xmlns:p14="http://schemas.microsoft.com/office/powerpoint/2010/main" val="42579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5406902" cy="1469965"/>
          </a:xfrm>
        </p:spPr>
        <p:txBody>
          <a:bodyPr anchor="ctr">
            <a:normAutofit/>
          </a:bodyPr>
          <a:lstStyle/>
          <a:p>
            <a:r>
              <a:rPr lang="en-US" sz="4000" dirty="0">
                <a:latin typeface="Work Sans Medium" pitchFamily="2" charset="0"/>
                <a:cs typeface="Segoe UI" panose="020B0502040204020203" pitchFamily="34" charset="0"/>
              </a:rPr>
              <a:t>2022 YTD Results</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7D19-B7A6-1CB2-C966-EFAFC923546A}"/>
              </a:ext>
            </a:extLst>
          </p:cNvPr>
          <p:cNvSpPr>
            <a:spLocks noGrp="1"/>
          </p:cNvSpPr>
          <p:nvPr>
            <p:ph type="title"/>
          </p:nvPr>
        </p:nvSpPr>
        <p:spPr/>
        <p:txBody>
          <a:bodyPr/>
          <a:lstStyle/>
          <a:p>
            <a:r>
              <a:rPr lang="en-CA" dirty="0">
                <a:latin typeface="Work Sans Medium" pitchFamily="2" charset="0"/>
              </a:rPr>
              <a:t>2022 Statistics</a:t>
            </a:r>
          </a:p>
        </p:txBody>
      </p:sp>
      <p:sp>
        <p:nvSpPr>
          <p:cNvPr id="3" name="Content Placeholder 2">
            <a:extLst>
              <a:ext uri="{FF2B5EF4-FFF2-40B4-BE49-F238E27FC236}">
                <a16:creationId xmlns:a16="http://schemas.microsoft.com/office/drawing/2014/main" id="{B2CC23AA-3E3D-F430-72E1-76618DDFA761}"/>
              </a:ext>
            </a:extLst>
          </p:cNvPr>
          <p:cNvSpPr>
            <a:spLocks noGrp="1"/>
          </p:cNvSpPr>
          <p:nvPr>
            <p:ph idx="1"/>
          </p:nvPr>
        </p:nvSpPr>
        <p:spPr/>
        <p:txBody>
          <a:bodyPr/>
          <a:lstStyle/>
          <a:p>
            <a:r>
              <a:rPr lang="en-CA" dirty="0">
                <a:latin typeface="Work Sans Medium" pitchFamily="2" charset="0"/>
              </a:rPr>
              <a:t>Create an infographic or chart to show your stats, including things like:</a:t>
            </a:r>
          </a:p>
          <a:p>
            <a:r>
              <a:rPr lang="en-CA" dirty="0">
                <a:latin typeface="Work Sans Medium" pitchFamily="2" charset="0"/>
              </a:rPr>
              <a:t>Number of library cards (trending up or down?)</a:t>
            </a:r>
          </a:p>
          <a:p>
            <a:r>
              <a:rPr lang="en-CA" dirty="0">
                <a:latin typeface="Work Sans Medium" pitchFamily="2" charset="0"/>
              </a:rPr>
              <a:t>Number of items borrowed</a:t>
            </a:r>
          </a:p>
          <a:p>
            <a:r>
              <a:rPr lang="en-CA" dirty="0">
                <a:latin typeface="Work Sans Medium" pitchFamily="2" charset="0"/>
              </a:rPr>
              <a:t>Number of programs offered</a:t>
            </a:r>
          </a:p>
          <a:p>
            <a:r>
              <a:rPr lang="en-CA" dirty="0">
                <a:latin typeface="Work Sans Medium" pitchFamily="2" charset="0"/>
              </a:rPr>
              <a:t>Examples/stories of impacts for all ages (toddlers, children, youth, adults, seniors)</a:t>
            </a:r>
          </a:p>
        </p:txBody>
      </p:sp>
    </p:spTree>
    <p:extLst>
      <p:ext uri="{BB962C8B-B14F-4D97-AF65-F5344CB8AC3E}">
        <p14:creationId xmlns:p14="http://schemas.microsoft.com/office/powerpoint/2010/main" val="354649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4" y="2694018"/>
            <a:ext cx="5406902" cy="1469965"/>
          </a:xfrm>
        </p:spPr>
        <p:txBody>
          <a:bodyPr anchor="ctr">
            <a:normAutofit/>
          </a:bodyPr>
          <a:lstStyle/>
          <a:p>
            <a:r>
              <a:rPr lang="en-US" dirty="0">
                <a:latin typeface="Work Sans Medium" pitchFamily="2" charset="0"/>
                <a:cs typeface="Segoe UI" panose="020B0502040204020203" pitchFamily="34" charset="0"/>
              </a:rPr>
              <a:t>2023 Plans</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3875955"/>
            <a:ext cx="5406902" cy="1688746"/>
          </a:xfrm>
        </p:spPr>
        <p:txBody>
          <a:bodyPr vert="horz" lIns="91440" tIns="45720" rIns="91440" bIns="45720" rtlCol="0" anchor="t">
            <a:normAutofit/>
          </a:bodyPr>
          <a:lstStyle/>
          <a:p>
            <a:pPr marL="0" indent="0">
              <a:buNone/>
            </a:pPr>
            <a:r>
              <a:rPr lang="en-US" dirty="0">
                <a:latin typeface="Work Sans Medium" pitchFamily="2" charset="0"/>
                <a:cs typeface="Segoe UI" panose="020B0502040204020203" pitchFamily="34" charset="0"/>
              </a:rPr>
              <a:t>Libraries support education, employment, economic development and much more.</a:t>
            </a:r>
          </a:p>
        </p:txBody>
      </p:sp>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1C6E-B271-5070-46E8-299B82CF59FA}"/>
              </a:ext>
            </a:extLst>
          </p:cNvPr>
          <p:cNvSpPr>
            <a:spLocks noGrp="1"/>
          </p:cNvSpPr>
          <p:nvPr>
            <p:ph type="title"/>
          </p:nvPr>
        </p:nvSpPr>
        <p:spPr/>
        <p:txBody>
          <a:bodyPr/>
          <a:lstStyle/>
          <a:p>
            <a:r>
              <a:rPr lang="en-CA" dirty="0">
                <a:latin typeface="Work Sans Medium" pitchFamily="2" charset="0"/>
              </a:rPr>
              <a:t>2023 Plan of Service</a:t>
            </a:r>
          </a:p>
        </p:txBody>
      </p:sp>
      <p:sp>
        <p:nvSpPr>
          <p:cNvPr id="3" name="Content Placeholder 2">
            <a:extLst>
              <a:ext uri="{FF2B5EF4-FFF2-40B4-BE49-F238E27FC236}">
                <a16:creationId xmlns:a16="http://schemas.microsoft.com/office/drawing/2014/main" id="{03D3FA41-0E6C-B6C5-5E61-AD4667DBDAF9}"/>
              </a:ext>
            </a:extLst>
          </p:cNvPr>
          <p:cNvSpPr>
            <a:spLocks noGrp="1"/>
          </p:cNvSpPr>
          <p:nvPr>
            <p:ph idx="1"/>
          </p:nvPr>
        </p:nvSpPr>
        <p:spPr/>
        <p:txBody>
          <a:bodyPr/>
          <a:lstStyle/>
          <a:p>
            <a:r>
              <a:rPr lang="en-CA" dirty="0">
                <a:latin typeface="Work Sans Medium" pitchFamily="2" charset="0"/>
              </a:rPr>
              <a:t>INSERT INFO ABOUT YOUR PLAN OF SERVICE</a:t>
            </a:r>
          </a:p>
        </p:txBody>
      </p:sp>
    </p:spTree>
    <p:extLst>
      <p:ext uri="{BB962C8B-B14F-4D97-AF65-F5344CB8AC3E}">
        <p14:creationId xmlns:p14="http://schemas.microsoft.com/office/powerpoint/2010/main" val="355616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2165533" y="2507675"/>
            <a:ext cx="6303126" cy="1469965"/>
          </a:xfrm>
        </p:spPr>
        <p:txBody>
          <a:bodyPr anchor="ctr">
            <a:normAutofit/>
          </a:bodyPr>
          <a:lstStyle/>
          <a:p>
            <a:r>
              <a:rPr lang="en-US" sz="4000" dirty="0">
                <a:latin typeface="Work Sans Medium" pitchFamily="2" charset="0"/>
                <a:cs typeface="Segoe UI" panose="020B0502040204020203" pitchFamily="34" charset="0"/>
              </a:rPr>
              <a:t>Supporting your priorities</a:t>
            </a:r>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165533" y="3977640"/>
            <a:ext cx="4923693" cy="2292717"/>
          </a:xfrm>
        </p:spPr>
        <p:txBody>
          <a:bodyPr vert="horz" lIns="91440" tIns="45720" rIns="91440" bIns="45720" rtlCol="0" anchor="t">
            <a:normAutofit/>
          </a:bodyPr>
          <a:lstStyle/>
          <a:p>
            <a:pPr marL="0" indent="0">
              <a:spcAft>
                <a:spcPts val="600"/>
              </a:spcAft>
              <a:buNone/>
            </a:pPr>
            <a:r>
              <a:rPr lang="en-US" sz="2400" dirty="0">
                <a:latin typeface="Work Sans Medium" pitchFamily="2" charset="0"/>
                <a:cs typeface="Segoe UI" panose="020B0502040204020203" pitchFamily="34" charset="0"/>
              </a:rPr>
              <a:t>Libraries are community hubs that provide information, social connections, and programs that support </a:t>
            </a:r>
            <a:r>
              <a:rPr lang="en-US" sz="2400" i="1" dirty="0">
                <a:latin typeface="Work Sans Medium" pitchFamily="2" charset="0"/>
                <a:cs typeface="Segoe UI" panose="020B0502040204020203" pitchFamily="34" charset="0"/>
              </a:rPr>
              <a:t>your</a:t>
            </a:r>
            <a:r>
              <a:rPr lang="en-US" sz="2400" dirty="0">
                <a:latin typeface="Work Sans Medium" pitchFamily="2" charset="0"/>
                <a:cs typeface="Segoe UI" panose="020B0502040204020203" pitchFamily="34" charset="0"/>
              </a:rPr>
              <a:t> priorities.</a:t>
            </a:r>
          </a:p>
          <a:p>
            <a:endParaRPr lang="en-US"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B7A9-C88D-3D9A-419F-0F95F1BDE5A4}"/>
              </a:ext>
            </a:extLst>
          </p:cNvPr>
          <p:cNvSpPr>
            <a:spLocks noGrp="1"/>
          </p:cNvSpPr>
          <p:nvPr>
            <p:ph type="title"/>
          </p:nvPr>
        </p:nvSpPr>
        <p:spPr/>
        <p:txBody>
          <a:bodyPr>
            <a:normAutofit/>
          </a:bodyPr>
          <a:lstStyle/>
          <a:p>
            <a:r>
              <a:rPr lang="en-CA" sz="4000" dirty="0">
                <a:latin typeface="Work Sans Medium" pitchFamily="2" charset="0"/>
              </a:rPr>
              <a:t>[NAME] LIBRARY SUPPORTS MUNICIPAL PRIORITIES</a:t>
            </a:r>
          </a:p>
        </p:txBody>
      </p:sp>
      <p:sp>
        <p:nvSpPr>
          <p:cNvPr id="3" name="Content Placeholder 2">
            <a:extLst>
              <a:ext uri="{FF2B5EF4-FFF2-40B4-BE49-F238E27FC236}">
                <a16:creationId xmlns:a16="http://schemas.microsoft.com/office/drawing/2014/main" id="{3CA7C554-960C-7D79-892B-0DBD9E1A3A19}"/>
              </a:ext>
            </a:extLst>
          </p:cNvPr>
          <p:cNvSpPr>
            <a:spLocks noGrp="1"/>
          </p:cNvSpPr>
          <p:nvPr>
            <p:ph idx="1"/>
          </p:nvPr>
        </p:nvSpPr>
        <p:spPr/>
        <p:txBody>
          <a:bodyPr/>
          <a:lstStyle/>
          <a:p>
            <a:r>
              <a:rPr lang="en-CA" dirty="0">
                <a:latin typeface="Work Sans Medium" pitchFamily="2" charset="0"/>
              </a:rPr>
              <a:t>SHOW LINKS TO MUNICIPAL STRATEGIC PLAN PRIORITIES</a:t>
            </a:r>
          </a:p>
          <a:p>
            <a:r>
              <a:rPr lang="en-CA" dirty="0">
                <a:latin typeface="Work Sans Medium" pitchFamily="2" charset="0"/>
              </a:rPr>
              <a:t>FOR EXAMPLE, economic development, safety, quality of life, youth programs, etc.</a:t>
            </a:r>
          </a:p>
        </p:txBody>
      </p:sp>
    </p:spTree>
    <p:extLst>
      <p:ext uri="{BB962C8B-B14F-4D97-AF65-F5344CB8AC3E}">
        <p14:creationId xmlns:p14="http://schemas.microsoft.com/office/powerpoint/2010/main" val="397706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57214" y="2694018"/>
            <a:ext cx="5406902" cy="1469965"/>
          </a:xfrm>
        </p:spPr>
        <p:txBody>
          <a:bodyPr anchor="ctr">
            <a:normAutofit fontScale="90000"/>
          </a:bodyPr>
          <a:lstStyle/>
          <a:p>
            <a:r>
              <a:rPr lang="en-US" dirty="0">
                <a:latin typeface="Work Sans Medium" pitchFamily="2" charset="0"/>
                <a:cs typeface="Segoe UI" panose="020B0502040204020203" pitchFamily="34" charset="0"/>
              </a:rPr>
              <a:t>Residents agree</a:t>
            </a:r>
            <a:br>
              <a:rPr lang="en-US" dirty="0">
                <a:latin typeface="Work Sans Medium" pitchFamily="2" charset="0"/>
                <a:cs typeface="Segoe UI" panose="020B0502040204020203" pitchFamily="34" charset="0"/>
              </a:rPr>
            </a:br>
            <a:r>
              <a:rPr lang="en-US" dirty="0">
                <a:latin typeface="Work Sans Medium" pitchFamily="2" charset="0"/>
                <a:cs typeface="Segoe UI" panose="020B0502040204020203" pitchFamily="34" charset="0"/>
              </a:rPr>
              <a:t>that libraries are important</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Work Sans Medium" pitchFamily="2" charset="0"/>
              </a:rPr>
              <a:t>INSERT QUOTES FROM PATRONS OR PROMINENT PEOPLE IN THE COMMUNITY</a:t>
            </a:r>
          </a:p>
        </p:txBody>
      </p:sp>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win32_fixed.potx" id="{FFA6945E-0D2E-49A3-B8AE-0157B47B7617}" vid="{3D53E5D5-FE42-40E3-89B4-70F55FAC3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Library Budget Presentation to Council TEMPLATE - YRL</Template>
  <TotalTime>5</TotalTime>
  <Words>1437</Words>
  <Application>Microsoft Office PowerPoint</Application>
  <PresentationFormat>Widescreen</PresentationFormat>
  <Paragraphs>83</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Segoe UI</vt:lpstr>
      <vt:lpstr>Work Sans Light</vt:lpstr>
      <vt:lpstr>Work Sans Medium</vt:lpstr>
      <vt:lpstr>Office Theme</vt:lpstr>
      <vt:lpstr>[NAME] Library Board Presentation</vt:lpstr>
      <vt:lpstr>PowerPoint Presentation</vt:lpstr>
      <vt:lpstr>2022 YTD Results</vt:lpstr>
      <vt:lpstr>2022 Statistics</vt:lpstr>
      <vt:lpstr>2023 Plans</vt:lpstr>
      <vt:lpstr>2023 Plan of Service</vt:lpstr>
      <vt:lpstr>Supporting your priorities</vt:lpstr>
      <vt:lpstr>[NAME] LIBRARY SUPPORTS MUNICIPAL PRIORITIES</vt:lpstr>
      <vt:lpstr>Residents agree that libraries are important</vt:lpstr>
      <vt:lpstr>2023 BUDGET</vt:lpstr>
      <vt:lpstr>[NAME] LIBRARY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Laura Peters</dc:creator>
  <cp:lastModifiedBy>Laura Peters</cp:lastModifiedBy>
  <cp:revision>1</cp:revision>
  <dcterms:created xsi:type="dcterms:W3CDTF">2024-07-11T16:06:26Z</dcterms:created>
  <dcterms:modified xsi:type="dcterms:W3CDTF">2024-07-11T16:11:45Z</dcterms:modified>
</cp:coreProperties>
</file>